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60" r:id="rId6"/>
    <p:sldId id="265" r:id="rId7"/>
    <p:sldId id="266" r:id="rId8"/>
    <p:sldId id="264" r:id="rId9"/>
    <p:sldId id="274" r:id="rId10"/>
    <p:sldId id="261" r:id="rId11"/>
    <p:sldId id="275" r:id="rId12"/>
    <p:sldId id="269" r:id="rId13"/>
    <p:sldId id="272" r:id="rId14"/>
    <p:sldId id="267" r:id="rId15"/>
    <p:sldId id="263" r:id="rId16"/>
    <p:sldId id="276" r:id="rId17"/>
    <p:sldId id="27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2F25F-3E5D-46FB-80AB-E2449B227375}" v="487" dt="2020-07-20T16:08:04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3"/>
    <p:restoredTop sz="93021"/>
  </p:normalViewPr>
  <p:slideViewPr>
    <p:cSldViewPr snapToGrid="0" snapToObjects="1">
      <p:cViewPr varScale="1">
        <p:scale>
          <a:sx n="80" d="100"/>
          <a:sy n="80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CE44-F407-1343-9911-B79578E61083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BC86-B444-824C-A0D4-CF2BFDA65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3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BC86-B444-824C-A0D4-CF2BFDA650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9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BC86-B444-824C-A0D4-CF2BFDA650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6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BC86-B444-824C-A0D4-CF2BFDA650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9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BC86-B444-824C-A0D4-CF2BFDA650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7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BC86-B444-824C-A0D4-CF2BFDA650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A2D0-4AAA-0846-AFEF-0C267CB0A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3DA9-7D87-B74E-9C5E-D29ECB6DF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48AB-8DE9-3F4B-8B94-DE3116E0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771B-30B8-534E-9165-6B1096EF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9070-737A-4943-BB98-8984D120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2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AF83-0FE0-9541-B1B3-AD8E730D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45CD3-EAA6-B54E-A4F4-18A4F103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DAB6-BFC5-A247-BBE1-9294706A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9A979-2121-D14E-A5D0-7AA9AFB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B802-6E49-AA4E-8F3D-C19CA88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4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F5B3A-BE8D-AA48-94CD-1A4FCDCA8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8787D-8851-4F40-B4DD-55B74F7B3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6AC3-F143-2143-BCE3-9696D6FF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B2D0-A5CC-D546-B90F-627A0C66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30652-2C18-5F43-9654-CCBEE534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1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12BD-A0FA-E345-BA6F-F577E72F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FB19-286A-574A-9151-C04D1220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FE07-3B87-414A-89A6-0D848409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3CC39-3427-D440-B3DD-87D4ED5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E427D-6A77-A343-82E5-D05C599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3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05C1-CEA8-9841-B7D8-9D22375D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17D69-CD46-C448-987F-1BD3F7CA3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B0E49-68F4-8449-8C0C-F838DA34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832B-3FAD-1E4C-A896-61B95B9F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BB718-7180-A74F-99A0-89668712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33B0-AE99-6141-8097-C18907D0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9E301-BBE3-F94F-BA05-204C9DB66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91852-1EB1-6B49-B28C-0997A7B67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85042-37D5-DF46-B9C5-DD58E763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6AD8A-BED2-2E4A-A068-87DD8615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381E-DC52-8740-AC83-C2BB7D09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C3F9-3D18-E24D-8F7C-E973EDA7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6F652-AF3D-4140-93D8-749509A3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19C3A-DF7E-BF44-8D03-CD75C76D8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972E9-E32F-4046-BA1A-BD2B71709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BE56B-B28D-9741-B082-797EF0BFD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04F56-DE45-594E-B809-664D62C1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15932-29AD-834C-9A80-021B36BE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FFD5C-816A-C24F-BD57-FE61F4A4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4FD6-253E-9A47-AF1C-98A460F3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33097-A5C0-2D4C-8BAC-2EC40BA3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8E244-9D90-3C46-A6D4-52A4D3D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D886C-BBEC-2844-8629-9EFEBF50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1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2445A-3F89-4046-99B6-EBF1683E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7C2D4-8481-B644-BCC5-163F297B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E78DD-08B3-A94A-82FD-7694BC9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9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54C6-1341-B94C-BEB9-BDA59A67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232D-70A3-914C-850B-4AA3ED05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87D38-FFBD-ED41-83E8-B7D17FAE1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F78B4-B659-4947-AE8A-34ABC70B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EF93-F4CF-7249-BBF7-0694E6D4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6814B-0E04-C246-8C11-B15AA0C4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79DB-E86D-D94D-8223-A47C914A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9331B-BA78-7C42-B68F-E92C2DC33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98834-69F5-C343-8A5B-F18E17C10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DC569-AC55-F547-BEF0-70B74C7E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C5912-E687-F14E-A9C3-C7A2AAF7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14B9F-CDC7-5243-B602-C63CB4A6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7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7B168-F928-2048-AEE5-961D88DE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1A483-CCF9-C542-BE44-61249EE6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FFF3-6156-394F-8CEE-7ADE66A07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A36C-181B-8E43-8C82-AC228B9BE8CA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0F594-D6DB-0646-A2D9-A3482BA73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AC0A5-AAF9-0D4F-BDBA-AB8F1B951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E18A-8018-AA4E-B097-570140C9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aa.ac.uk/en/quality-code/advice-and-guidance/assess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311-3516-2E46-B2F2-5258C3269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ASSESSMENTS MOVED ONLINE AT SGUL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867CD-6586-B248-B55C-2342330D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0685"/>
            <a:ext cx="9144000" cy="1655762"/>
          </a:xfrm>
        </p:spPr>
        <p:txBody>
          <a:bodyPr/>
          <a:lstStyle/>
          <a:p>
            <a:r>
              <a:rPr lang="en-GB" dirty="0"/>
              <a:t>Dr Izzie Mark (Psychiatry </a:t>
            </a:r>
            <a:r>
              <a:rPr lang="en-GB" dirty="0" err="1"/>
              <a:t>SpR</a:t>
            </a:r>
            <a:r>
              <a:rPr lang="en-GB" dirty="0"/>
              <a:t>, Clinical Teaching Fellow and Lecturer)</a:t>
            </a:r>
          </a:p>
          <a:p>
            <a:r>
              <a:rPr lang="en-GB" dirty="0"/>
              <a:t>Marina Pearson (P-Year medical student, Group A)</a:t>
            </a:r>
          </a:p>
          <a:p>
            <a:r>
              <a:rPr lang="en-GB" dirty="0" err="1"/>
              <a:t>Achvini</a:t>
            </a:r>
            <a:r>
              <a:rPr lang="en-GB" dirty="0"/>
              <a:t> </a:t>
            </a:r>
            <a:r>
              <a:rPr lang="en-GB" dirty="0" err="1"/>
              <a:t>Sriskanthanathan</a:t>
            </a:r>
            <a:r>
              <a:rPr lang="en-GB" dirty="0"/>
              <a:t> (P-Year medical student, Group B)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96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C1E542-74D6-D742-A606-2AC102E38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15" t="22415" r="13743" b="28922"/>
          <a:stretch/>
        </p:blipFill>
        <p:spPr>
          <a:xfrm>
            <a:off x="137160" y="750722"/>
            <a:ext cx="8703969" cy="3965092"/>
          </a:xfrm>
        </p:spPr>
      </p:pic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25AA8-B7EF-494E-8C9F-C7C3080EEB87}"/>
              </a:ext>
            </a:extLst>
          </p:cNvPr>
          <p:cNvSpPr txBox="1"/>
          <p:nvPr/>
        </p:nvSpPr>
        <p:spPr>
          <a:xfrm>
            <a:off x="306608" y="227502"/>
            <a:ext cx="448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LONG CASE WRITE UP</a:t>
            </a:r>
          </a:p>
        </p:txBody>
      </p:sp>
    </p:spTree>
    <p:extLst>
      <p:ext uri="{BB962C8B-B14F-4D97-AF65-F5344CB8AC3E}">
        <p14:creationId xmlns:p14="http://schemas.microsoft.com/office/powerpoint/2010/main" val="351688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C1E542-74D6-D742-A606-2AC102E38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15" t="22415" r="13743" b="28922"/>
          <a:stretch/>
        </p:blipFill>
        <p:spPr>
          <a:xfrm>
            <a:off x="137160" y="750722"/>
            <a:ext cx="8703969" cy="3965092"/>
          </a:xfrm>
        </p:spPr>
      </p:pic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25AA8-B7EF-494E-8C9F-C7C3080EEB87}"/>
              </a:ext>
            </a:extLst>
          </p:cNvPr>
          <p:cNvSpPr txBox="1"/>
          <p:nvPr/>
        </p:nvSpPr>
        <p:spPr>
          <a:xfrm>
            <a:off x="306608" y="227502"/>
            <a:ext cx="448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LONG CASE WRITE 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6300F-2C97-1144-9ADE-6273B4AB3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2" t="20202" r="6998" b="11546"/>
          <a:stretch/>
        </p:blipFill>
        <p:spPr>
          <a:xfrm>
            <a:off x="3492066" y="868681"/>
            <a:ext cx="8412480" cy="5716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90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8742-304D-DA41-B615-961F533EA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26" t="23334" r="4702" b="15777"/>
          <a:stretch/>
        </p:blipFill>
        <p:spPr>
          <a:xfrm>
            <a:off x="1236793" y="1210234"/>
            <a:ext cx="7955281" cy="4953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8BCE4-A8E4-4E49-BC63-25F6B06549BD}"/>
              </a:ext>
            </a:extLst>
          </p:cNvPr>
          <p:cNvSpPr txBox="1"/>
          <p:nvPr/>
        </p:nvSpPr>
        <p:spPr>
          <a:xfrm>
            <a:off x="306608" y="227502"/>
            <a:ext cx="448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GROUP ‘PUB’ QUIZ</a:t>
            </a:r>
          </a:p>
        </p:txBody>
      </p:sp>
    </p:spTree>
    <p:extLst>
      <p:ext uri="{BB962C8B-B14F-4D97-AF65-F5344CB8AC3E}">
        <p14:creationId xmlns:p14="http://schemas.microsoft.com/office/powerpoint/2010/main" val="152953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839AE-8A45-374D-8D05-981C52D96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1" t="21132" r="7897" b="13208"/>
          <a:stretch/>
        </p:blipFill>
        <p:spPr>
          <a:xfrm>
            <a:off x="948906" y="1276710"/>
            <a:ext cx="8957391" cy="5227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BA2D3-49C4-9541-A7A4-07154028C332}"/>
              </a:ext>
            </a:extLst>
          </p:cNvPr>
          <p:cNvSpPr txBox="1"/>
          <p:nvPr/>
        </p:nvSpPr>
        <p:spPr>
          <a:xfrm>
            <a:off x="306608" y="227502"/>
            <a:ext cx="448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GROUP ‘PUB’ QUIZ</a:t>
            </a:r>
          </a:p>
        </p:txBody>
      </p:sp>
    </p:spTree>
    <p:extLst>
      <p:ext uri="{BB962C8B-B14F-4D97-AF65-F5344CB8AC3E}">
        <p14:creationId xmlns:p14="http://schemas.microsoft.com/office/powerpoint/2010/main" val="8346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5B09-5CD2-CF44-ACE1-4B323C96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Educator reflections: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1CFC-AE6E-2443-A13B-C9B7B975E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34000" cy="5032375"/>
          </a:xfrm>
        </p:spPr>
        <p:txBody>
          <a:bodyPr>
            <a:normAutofit/>
          </a:bodyPr>
          <a:lstStyle/>
          <a:p>
            <a:r>
              <a:rPr lang="en-GB" u="sng" dirty="0"/>
              <a:t>Positives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Quick to set 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Using the resources available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Resources and reference material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Not dependant on ‘teacher time’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Continuing to monitor student progress and give feedback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Creative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Flexible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Optional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Variety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‘Fun’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37E11-CC86-6347-B35B-72BB39E06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591014" cy="5032375"/>
          </a:xfrm>
        </p:spPr>
        <p:txBody>
          <a:bodyPr>
            <a:normAutofit/>
          </a:bodyPr>
          <a:lstStyle/>
          <a:p>
            <a:r>
              <a:rPr lang="en-GB" u="sng" dirty="0"/>
              <a:t>Limitations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Limited time to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No previous technology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Limited ‘teacher-time’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Mixed engagement from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Varied personal challenges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Some students less confident about assessing </a:t>
            </a:r>
            <a:r>
              <a:rPr lang="en-GB" i="1" dirty="0"/>
              <a:t>each other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Videos/role-plays: not substitute for clinical contact</a:t>
            </a:r>
          </a:p>
        </p:txBody>
      </p:sp>
      <p:pic>
        <p:nvPicPr>
          <p:cNvPr id="5" name="Picture 4" descr="H:\Suicide Awareness\image.jpg">
            <a:extLst>
              <a:ext uri="{FF2B5EF4-FFF2-40B4-BE49-F238E27FC236}">
                <a16:creationId xmlns:a16="http://schemas.microsoft.com/office/drawing/2014/main" id="{D930E928-2C94-F24F-A35E-930775B68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73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80F6-C880-8440-88E8-74CAEAF2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Educator improvement ideas: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DE6E-778F-DD4C-AD14-CDF8AF46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347" cy="4351338"/>
          </a:xfrm>
        </p:spPr>
        <p:txBody>
          <a:bodyPr/>
          <a:lstStyle/>
          <a:p>
            <a:r>
              <a:rPr lang="en-GB" dirty="0"/>
              <a:t>Pros and cons with students as peer assessors-&gt; ? </a:t>
            </a:r>
            <a:r>
              <a:rPr lang="en-GB" b="1" dirty="0"/>
              <a:t>switch buddy work </a:t>
            </a:r>
            <a:r>
              <a:rPr lang="en-GB" dirty="0"/>
              <a:t>to small group teaching with tutors facilitating </a:t>
            </a:r>
            <a:r>
              <a:rPr lang="en-GB" sz="2000" dirty="0">
                <a:solidFill>
                  <a:srgbClr val="C00000"/>
                </a:solidFill>
              </a:rPr>
              <a:t>(teacher-time dependent)</a:t>
            </a:r>
          </a:p>
          <a:p>
            <a:r>
              <a:rPr lang="en-GB" dirty="0"/>
              <a:t>Consider </a:t>
            </a:r>
            <a:r>
              <a:rPr lang="en-GB" b="1" dirty="0"/>
              <a:t>expert patients</a:t>
            </a:r>
            <a:r>
              <a:rPr lang="en-GB" dirty="0"/>
              <a:t> instead of role plays </a:t>
            </a:r>
            <a:r>
              <a:rPr lang="en-GB" sz="2000" dirty="0">
                <a:solidFill>
                  <a:srgbClr val="C00000"/>
                </a:solidFill>
              </a:rPr>
              <a:t>(resource dependent)</a:t>
            </a:r>
          </a:p>
          <a:p>
            <a:r>
              <a:rPr lang="en-GB" dirty="0"/>
              <a:t>Create </a:t>
            </a:r>
            <a:r>
              <a:rPr lang="en-GB" b="1" dirty="0"/>
              <a:t>more video options </a:t>
            </a:r>
            <a:r>
              <a:rPr lang="en-GB" dirty="0"/>
              <a:t>for case-write up </a:t>
            </a:r>
            <a:r>
              <a:rPr lang="en-GB" sz="2000" dirty="0">
                <a:solidFill>
                  <a:srgbClr val="C00000"/>
                </a:solidFill>
              </a:rPr>
              <a:t>(time-dependant)</a:t>
            </a:r>
          </a:p>
          <a:p>
            <a:r>
              <a:rPr lang="en-GB" dirty="0"/>
              <a:t>More </a:t>
            </a:r>
            <a:r>
              <a:rPr lang="en-GB" b="1" dirty="0"/>
              <a:t>clarification</a:t>
            </a:r>
            <a:r>
              <a:rPr lang="en-GB" dirty="0"/>
              <a:t> on optional/formative/summative expectations </a:t>
            </a:r>
            <a:r>
              <a:rPr lang="en-GB" sz="2000" dirty="0">
                <a:solidFill>
                  <a:srgbClr val="C00000"/>
                </a:solidFill>
              </a:rPr>
              <a:t>(</a:t>
            </a:r>
            <a:r>
              <a:rPr lang="en-GB" sz="2000" dirty="0" err="1">
                <a:solidFill>
                  <a:srgbClr val="C00000"/>
                </a:solidFill>
              </a:rPr>
              <a:t>Covid</a:t>
            </a:r>
            <a:r>
              <a:rPr lang="en-GB" sz="2000" dirty="0">
                <a:solidFill>
                  <a:srgbClr val="C00000"/>
                </a:solidFill>
              </a:rPr>
              <a:t> dependant)</a:t>
            </a:r>
          </a:p>
          <a:p>
            <a:r>
              <a:rPr lang="en-GB" dirty="0"/>
              <a:t>We are still quickly learning…</a:t>
            </a:r>
            <a:endParaRPr lang="en-GB" sz="2000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DF75D0-1262-F74E-87C9-A827870962E4}"/>
              </a:ext>
            </a:extLst>
          </p:cNvPr>
          <p:cNvSpPr txBox="1">
            <a:spLocks/>
          </p:cNvSpPr>
          <p:nvPr/>
        </p:nvSpPr>
        <p:spPr>
          <a:xfrm>
            <a:off x="838199" y="5300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Other options (group chat?!)</a:t>
            </a:r>
          </a:p>
        </p:txBody>
      </p:sp>
    </p:spTree>
    <p:extLst>
      <p:ext uri="{BB962C8B-B14F-4D97-AF65-F5344CB8AC3E}">
        <p14:creationId xmlns:p14="http://schemas.microsoft.com/office/powerpoint/2010/main" val="331734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14ED-6846-3F44-A7E9-C4860807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38E1-3FAB-7447-B1AA-6FA9CEFDD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u="sng" dirty="0"/>
              <a:t>Marina</a:t>
            </a:r>
          </a:p>
          <a:p>
            <a:pPr marL="0" indent="0">
              <a:buNone/>
            </a:pPr>
            <a:r>
              <a:rPr lang="en-GB" dirty="0"/>
              <a:t>Group A: 3 weeks. </a:t>
            </a:r>
          </a:p>
          <a:p>
            <a:r>
              <a:rPr lang="en-GB" b="1" dirty="0"/>
              <a:t>Pub quiz</a:t>
            </a:r>
            <a:r>
              <a:rPr lang="en-GB" dirty="0"/>
              <a:t>: useful in identifying areas requiring more revision. </a:t>
            </a:r>
          </a:p>
          <a:p>
            <a:pPr marL="0" indent="0">
              <a:buNone/>
            </a:pPr>
            <a:r>
              <a:rPr lang="en-GB" dirty="0"/>
              <a:t>Idea for improvement: could introduce a pharmacology quiz – high yield topic. </a:t>
            </a:r>
          </a:p>
          <a:p>
            <a:r>
              <a:rPr lang="en-GB" b="1" dirty="0"/>
              <a:t>Buddy work</a:t>
            </a:r>
            <a:r>
              <a:rPr lang="en-GB" dirty="0"/>
              <a:t>: Mock OSCE station was good to practice comm skills and get written feedback from CTF answering specific queries. </a:t>
            </a:r>
          </a:p>
          <a:p>
            <a:pPr marL="0" indent="0">
              <a:buNone/>
            </a:pPr>
            <a:r>
              <a:rPr lang="en-GB" dirty="0"/>
              <a:t>Idea for improvement: provide one CTF moderated station to help spot weaker areas and ensure we can carry out a safe risk assessment.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367A4-657C-6044-BF73-CE456DE38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8265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u="sng" dirty="0" err="1"/>
              <a:t>Achvini</a:t>
            </a:r>
            <a:endParaRPr lang="en-GB" u="sng" dirty="0"/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Group B: 5 weeks</a:t>
            </a:r>
          </a:p>
          <a:p>
            <a:r>
              <a:rPr lang="en-GB" b="1" dirty="0">
                <a:cs typeface="Calibri" panose="020F0502020204030204"/>
              </a:rPr>
              <a:t>Buddy work: </a:t>
            </a:r>
            <a:r>
              <a:rPr lang="en-GB" dirty="0">
                <a:cs typeface="Calibri" panose="020F0502020204030204"/>
              </a:rPr>
              <a:t>Presentations were a good way to go over core knowledge. 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Improvement ideas:  Incorporate this into a small group session so we could cover more topics and get feedback/ questioned answered by a CTF. </a:t>
            </a:r>
            <a:endParaRPr lang="en-GB">
              <a:cs typeface="Calibri" panose="020F0502020204030204"/>
            </a:endParaRPr>
          </a:p>
          <a:p>
            <a:r>
              <a:rPr lang="en-GB" b="1" dirty="0">
                <a:cs typeface="Calibri"/>
              </a:rPr>
              <a:t>Written task:</a:t>
            </a:r>
            <a:r>
              <a:rPr lang="en-GB" dirty="0">
                <a:cs typeface="Calibri"/>
              </a:rPr>
              <a:t> useful way of working through how to take a psychiatric history. 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Improvement ideas: Include a section to list further questions we may want to ask following on from the interview video before moving forward with a management plan. 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04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485A-8F4A-BF41-958A-1C453803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EEA6-22F5-2441-8451-4D3A224E9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8846"/>
          </a:xfrm>
        </p:spPr>
        <p:txBody>
          <a:bodyPr>
            <a:normAutofit/>
          </a:bodyPr>
          <a:lstStyle/>
          <a:p>
            <a:r>
              <a:rPr lang="en-GB" dirty="0"/>
              <a:t>Assessment and feedback to students a priority </a:t>
            </a:r>
            <a:r>
              <a:rPr lang="en-GB" b="1" dirty="0"/>
              <a:t>for </a:t>
            </a:r>
            <a:r>
              <a:rPr lang="en-GB" dirty="0"/>
              <a:t>learning</a:t>
            </a:r>
          </a:p>
          <a:p>
            <a:endParaRPr lang="en-GB" dirty="0"/>
          </a:p>
          <a:p>
            <a:r>
              <a:rPr lang="en-GB" dirty="0"/>
              <a:t>In responding to Covid-19 restrictions: creativity, flexibility and quick-thinking was required</a:t>
            </a:r>
          </a:p>
          <a:p>
            <a:r>
              <a:rPr lang="en-GB" dirty="0"/>
              <a:t>Maintaining an open mind</a:t>
            </a:r>
          </a:p>
          <a:p>
            <a:r>
              <a:rPr lang="en-GB" dirty="0"/>
              <a:t>Importance of reflection and responding to student evaluation</a:t>
            </a:r>
          </a:p>
          <a:p>
            <a:r>
              <a:rPr lang="en-GB" dirty="0"/>
              <a:t>Collaboration benefits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Thank you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58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35C0-5406-5E48-A311-78CBD4B1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9F51-3D24-9A45-AAB4-8E3FEBA2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834"/>
            <a:ext cx="10515600" cy="5339165"/>
          </a:xfrm>
        </p:spPr>
        <p:txBody>
          <a:bodyPr>
            <a:normAutofit/>
          </a:bodyPr>
          <a:lstStyle/>
          <a:p>
            <a:r>
              <a:rPr lang="en-GB" sz="2000" dirty="0"/>
              <a:t>1. </a:t>
            </a:r>
            <a:r>
              <a:rPr lang="en-US" sz="2000" dirty="0"/>
              <a:t>Gibbs G and Simpson C (2005) Conditions Under Which Assessment Supports Students’ Learning. Learning and Teaching in Higher Education (1). pp. 331.</a:t>
            </a:r>
            <a:r>
              <a:rPr lang="en-GB" sz="2000" dirty="0">
                <a:effectLst/>
              </a:rPr>
              <a:t> </a:t>
            </a:r>
          </a:p>
          <a:p>
            <a:r>
              <a:rPr lang="en-US" sz="2000" dirty="0"/>
              <a:t>2. Price M, Carroll J, O’Donovan B &amp; Rust C (2011) If I was going there I wouldn’t start from here: a critical commentary on current assessment practice, Assessment &amp; Evaluation in Higher Education, 36:4, 479-492</a:t>
            </a:r>
            <a:r>
              <a:rPr lang="en-GB" sz="2000" dirty="0">
                <a:effectLst/>
              </a:rPr>
              <a:t> </a:t>
            </a:r>
          </a:p>
          <a:p>
            <a:r>
              <a:rPr lang="en-US" sz="2000" dirty="0"/>
              <a:t>3. Bennett RE (2011) Formative assessment: a critical review, Assessment in Education: Principles, Policy &amp; Practice, 18:1, 5-25</a:t>
            </a:r>
            <a:r>
              <a:rPr lang="en-GB" sz="2000" dirty="0">
                <a:effectLst/>
              </a:rPr>
              <a:t> </a:t>
            </a:r>
          </a:p>
          <a:p>
            <a:r>
              <a:rPr lang="en-US" sz="2000" dirty="0"/>
              <a:t>4. Hattie J, Timperley H (2007) The Power of Feedback. Review of Educational Research March 2007, Vol. 77, No. 1, pp. 81-112</a:t>
            </a:r>
          </a:p>
          <a:p>
            <a:r>
              <a:rPr lang="en-US" sz="2000" dirty="0"/>
              <a:t>5. </a:t>
            </a:r>
            <a:r>
              <a:rPr lang="en-GB" sz="2000" dirty="0"/>
              <a:t>Quality Assurance Agency (QAA) (2018) </a:t>
            </a:r>
            <a:r>
              <a:rPr lang="en-GB" sz="2000" cap="all" dirty="0"/>
              <a:t>UK QUALITY CODE, ADVICE AND GUIDANCE: ASSESSMENT. </a:t>
            </a:r>
            <a:r>
              <a:rPr lang="en-GB" sz="2000" dirty="0"/>
              <a:t>  </a:t>
            </a:r>
            <a:r>
              <a:rPr lang="en-GB" sz="2000" u="sng" dirty="0">
                <a:hlinkClick r:id="rId2"/>
              </a:rPr>
              <a:t>https://www.qaa.ac.uk/en/quality-code/advice-and-guidance/assessment#</a:t>
            </a:r>
            <a:endParaRPr lang="en-GB" sz="2000" u="sng" dirty="0"/>
          </a:p>
          <a:p>
            <a:r>
              <a:rPr lang="en-GB" sz="2000" dirty="0"/>
              <a:t>6. Biggs JB (2005). </a:t>
            </a:r>
            <a:r>
              <a:rPr lang="en-GB" sz="2000" i="1" dirty="0"/>
              <a:t>Aligning teaching for constructing learning</a:t>
            </a:r>
            <a:r>
              <a:rPr lang="en-GB" sz="2000" dirty="0"/>
              <a:t>. The Higher Education Academy Retrieved 17 June 2020, </a:t>
            </a:r>
          </a:p>
          <a:p>
            <a:r>
              <a:rPr lang="en-GB" sz="2000" dirty="0"/>
              <a:t>7. </a:t>
            </a:r>
            <a:r>
              <a:rPr lang="en-US" sz="2000" dirty="0"/>
              <a:t>Khatri R, Knight J, Wilkinson I (2020) Threshold concepts: A portal into new ways of thinking and </a:t>
            </a:r>
            <a:r>
              <a:rPr lang="en-US" sz="2000" dirty="0" err="1"/>
              <a:t>practising</a:t>
            </a:r>
            <a:r>
              <a:rPr lang="en-US" sz="2000" dirty="0"/>
              <a:t> in psychiatry, Medical Teacher, 42:2, 178-186</a:t>
            </a:r>
            <a:endParaRPr lang="en-GB" sz="2000" dirty="0"/>
          </a:p>
          <a:p>
            <a:endParaRPr lang="en-GB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89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E4DE-5DEB-974A-9CFF-0ADBE1A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4D61-F334-0D4A-B205-67865E7E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/>
              <a:t>Assessment primary aims and approach</a:t>
            </a:r>
          </a:p>
          <a:p>
            <a:endParaRPr lang="en-GB" sz="3000" dirty="0"/>
          </a:p>
          <a:p>
            <a:r>
              <a:rPr lang="en-GB" sz="3000" dirty="0"/>
              <a:t>Presenting:</a:t>
            </a:r>
          </a:p>
          <a:p>
            <a:pPr lvl="1"/>
            <a:r>
              <a:rPr lang="en-GB" sz="3000" dirty="0"/>
              <a:t>SGUL Assessments BEFORE COVID-19</a:t>
            </a:r>
          </a:p>
          <a:p>
            <a:pPr lvl="1"/>
            <a:r>
              <a:rPr lang="en-GB" sz="3000" dirty="0"/>
              <a:t>SGUL Assessments AFTER COVID-19</a:t>
            </a:r>
          </a:p>
          <a:p>
            <a:endParaRPr lang="en-GB" sz="3000" dirty="0"/>
          </a:p>
          <a:p>
            <a:r>
              <a:rPr lang="en-GB" sz="3000" dirty="0"/>
              <a:t>Reflections and Evaluation (both educator and student perspectives)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AC517A7D-93A2-B74F-B918-6A4661F7A104}"/>
              </a:ext>
            </a:extLst>
          </p:cNvPr>
          <p:cNvSpPr/>
          <p:nvPr/>
        </p:nvSpPr>
        <p:spPr>
          <a:xfrm rot="5400000">
            <a:off x="7082726" y="3037671"/>
            <a:ext cx="751668" cy="163507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93C3-97C2-864A-962B-88C35158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AIMS &amp;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ADF31-CD30-014D-A9AB-C4D0493F4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Primary aim of assessments should be </a:t>
            </a:r>
            <a:r>
              <a:rPr lang="en-GB" b="1" i="1" dirty="0">
                <a:solidFill>
                  <a:srgbClr val="0070C0"/>
                </a:solidFill>
              </a:rPr>
              <a:t>for </a:t>
            </a:r>
            <a:r>
              <a:rPr lang="en-GB" b="1" dirty="0">
                <a:solidFill>
                  <a:srgbClr val="0070C0"/>
                </a:solidFill>
              </a:rPr>
              <a:t>learning </a:t>
            </a:r>
            <a:r>
              <a:rPr lang="en-GB" sz="1600" dirty="0"/>
              <a:t>(1, 2). </a:t>
            </a:r>
            <a:endParaRPr lang="en-GB" dirty="0"/>
          </a:p>
          <a:p>
            <a:r>
              <a:rPr lang="en-GB" dirty="0"/>
              <a:t>Formative assessments have been considered to have better potential </a:t>
            </a:r>
            <a:r>
              <a:rPr lang="en-GB" b="1" i="1" dirty="0">
                <a:solidFill>
                  <a:srgbClr val="0070C0"/>
                </a:solidFill>
              </a:rPr>
              <a:t>for </a:t>
            </a:r>
            <a:r>
              <a:rPr lang="en-GB" b="1" dirty="0">
                <a:solidFill>
                  <a:srgbClr val="0070C0"/>
                </a:solidFill>
              </a:rPr>
              <a:t>learning</a:t>
            </a:r>
            <a:r>
              <a:rPr lang="en-GB" dirty="0"/>
              <a:t>, with summative better for assessment </a:t>
            </a:r>
            <a:r>
              <a:rPr lang="en-GB" b="1" i="1" dirty="0">
                <a:solidFill>
                  <a:srgbClr val="0070C0"/>
                </a:solidFill>
              </a:rPr>
              <a:t>of</a:t>
            </a:r>
            <a:r>
              <a:rPr lang="en-GB" b="1" dirty="0">
                <a:solidFill>
                  <a:srgbClr val="0070C0"/>
                </a:solidFill>
              </a:rPr>
              <a:t> learning </a:t>
            </a:r>
            <a:r>
              <a:rPr lang="en-GB" sz="1600" dirty="0"/>
              <a:t>(3).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process of giving feedback to students (through assessment) is crucial in influencing learning and subsequent achievements </a:t>
            </a:r>
            <a:r>
              <a:rPr lang="en-GB" sz="1600" dirty="0"/>
              <a:t>(4). </a:t>
            </a:r>
          </a:p>
          <a:p>
            <a:r>
              <a:rPr lang="en-GB" dirty="0"/>
              <a:t>Feedback should be:</a:t>
            </a:r>
          </a:p>
          <a:p>
            <a:pPr lvl="1"/>
            <a:r>
              <a:rPr lang="en-GB" i="1" dirty="0"/>
              <a:t>detailed, constructive, timely, received and attended to </a:t>
            </a:r>
            <a:r>
              <a:rPr lang="en-GB" sz="1400" dirty="0"/>
              <a:t>(1).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0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2358-9239-F743-9461-F823EEC1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ASSESS?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A531-E9B8-0043-932B-D0A1D187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495" cy="4351338"/>
          </a:xfrm>
        </p:spPr>
        <p:txBody>
          <a:bodyPr>
            <a:normAutofit/>
          </a:bodyPr>
          <a:lstStyle/>
          <a:p>
            <a:r>
              <a:rPr lang="en-GB" dirty="0"/>
              <a:t>Content should be </a:t>
            </a:r>
            <a:r>
              <a:rPr lang="en-GB" b="1" dirty="0">
                <a:solidFill>
                  <a:srgbClr val="0070C0"/>
                </a:solidFill>
              </a:rPr>
              <a:t>constructively aligned </a:t>
            </a:r>
            <a:r>
              <a:rPr lang="en-GB" dirty="0"/>
              <a:t>to course learning objectives and teaching activity </a:t>
            </a:r>
            <a:r>
              <a:rPr lang="en-GB" sz="1600" dirty="0"/>
              <a:t>(5, 6).</a:t>
            </a:r>
            <a:endParaRPr lang="en-GB" dirty="0"/>
          </a:p>
          <a:p>
            <a:r>
              <a:rPr lang="en-GB" dirty="0"/>
              <a:t>Assessing and developing </a:t>
            </a:r>
            <a:r>
              <a:rPr lang="en-GB" b="1" dirty="0">
                <a:solidFill>
                  <a:srgbClr val="0070C0"/>
                </a:solidFill>
              </a:rPr>
              <a:t>threshold concepts</a:t>
            </a:r>
            <a:r>
              <a:rPr lang="en-GB" dirty="0"/>
              <a:t> is a potential focus:</a:t>
            </a:r>
            <a:endParaRPr lang="en-GB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105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Critical difficult skills and knowledge that students  need to learn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i="1" dirty="0"/>
              <a:t>Transformative, troublesome, bounded, irreversible, integrative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7EFFB-598F-1544-BDBD-A69943B60328}"/>
              </a:ext>
            </a:extLst>
          </p:cNvPr>
          <p:cNvSpPr txBox="1"/>
          <p:nvPr/>
        </p:nvSpPr>
        <p:spPr>
          <a:xfrm>
            <a:off x="7361695" y="3283863"/>
            <a:ext cx="4262034" cy="26776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In Psychiatry, threshold concepts identified are:</a:t>
            </a:r>
          </a:p>
          <a:p>
            <a:pPr lvl="0"/>
            <a:endParaRPr lang="en-GB" sz="2400" dirty="0"/>
          </a:p>
          <a:p>
            <a:pPr marL="285750" lvl="0" indent="-285750">
              <a:buFontTx/>
              <a:buChar char="-"/>
            </a:pPr>
            <a:r>
              <a:rPr lang="en-GB" sz="2400" dirty="0"/>
              <a:t>Therapeutic risk taking</a:t>
            </a:r>
          </a:p>
          <a:p>
            <a:pPr marL="285750" lvl="0" indent="-285750">
              <a:buFontTx/>
              <a:buChar char="-"/>
            </a:pPr>
            <a:r>
              <a:rPr lang="en-GB" sz="2400" dirty="0"/>
              <a:t>Understanding diagnostic uncertainty</a:t>
            </a:r>
          </a:p>
          <a:p>
            <a:pPr marL="285750" lvl="0" indent="-285750">
              <a:buFontTx/>
              <a:buChar char="-"/>
            </a:pPr>
            <a:r>
              <a:rPr lang="en-GB" sz="2400" dirty="0"/>
              <a:t>Biopsychosocial model </a:t>
            </a:r>
            <a:r>
              <a:rPr lang="en-GB" sz="1400" dirty="0"/>
              <a:t>(7)</a:t>
            </a:r>
            <a:endParaRPr lang="en-GB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BF032A5-7DCE-E74D-9952-7FBE4E64D8AC}"/>
              </a:ext>
            </a:extLst>
          </p:cNvPr>
          <p:cNvSpPr/>
          <p:nvPr/>
        </p:nvSpPr>
        <p:spPr>
          <a:xfrm>
            <a:off x="6741763" y="3192528"/>
            <a:ext cx="325464" cy="28603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D3949-6625-1E41-89D3-B1FC30C61FB2}"/>
              </a:ext>
            </a:extLst>
          </p:cNvPr>
          <p:cNvSpPr/>
          <p:nvPr/>
        </p:nvSpPr>
        <p:spPr>
          <a:xfrm>
            <a:off x="7222210" y="3192528"/>
            <a:ext cx="4556502" cy="286032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80F6-C880-8440-88E8-74CAEAF2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DE6E-778F-DD4C-AD14-CDF8AF46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Psychiatry Placements in P-Year</a:t>
            </a:r>
          </a:p>
        </p:txBody>
      </p:sp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26D00-9FA6-AA4B-BFFD-C067A4A540F5}"/>
              </a:ext>
            </a:extLst>
          </p:cNvPr>
          <p:cNvSpPr txBox="1"/>
          <p:nvPr/>
        </p:nvSpPr>
        <p:spPr>
          <a:xfrm>
            <a:off x="640080" y="2294671"/>
            <a:ext cx="557784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DURING PLACEMENT</a:t>
            </a:r>
          </a:p>
          <a:p>
            <a:endParaRPr lang="en-GB" sz="2000" dirty="0"/>
          </a:p>
          <a:p>
            <a:r>
              <a:rPr lang="en-GB" sz="2000" dirty="0"/>
              <a:t>WORK BASED ASSESSMENTS- </a:t>
            </a:r>
            <a:r>
              <a:rPr lang="en-GB" sz="2000" dirty="0">
                <a:solidFill>
                  <a:schemeClr val="accent2"/>
                </a:solidFill>
              </a:rPr>
              <a:t>Compulsory</a:t>
            </a:r>
            <a:r>
              <a:rPr lang="en-GB" sz="2000" dirty="0"/>
              <a:t> but </a:t>
            </a:r>
            <a:r>
              <a:rPr lang="en-GB" sz="2000" b="1" dirty="0">
                <a:solidFill>
                  <a:srgbClr val="0070C0"/>
                </a:solidFill>
              </a:rPr>
              <a:t>Formative</a:t>
            </a:r>
            <a:r>
              <a:rPr lang="en-GB" sz="2000" dirty="0">
                <a:solidFill>
                  <a:srgbClr val="0070C0"/>
                </a:solidFill>
              </a:rPr>
              <a:t> – </a:t>
            </a:r>
            <a:r>
              <a:rPr lang="en-GB" sz="2000" dirty="0">
                <a:solidFill>
                  <a:schemeClr val="tx1"/>
                </a:solidFill>
              </a:rPr>
              <a:t>to track progress and inform learning</a:t>
            </a:r>
            <a:endParaRPr lang="en-GB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2X Mini-CEXs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2X Case-Based Discussions (CBD)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tx1"/>
                </a:solidFill>
              </a:rPr>
              <a:t>Long Case Write up- </a:t>
            </a:r>
            <a:r>
              <a:rPr lang="en-GB" sz="2000" dirty="0">
                <a:solidFill>
                  <a:schemeClr val="accent2"/>
                </a:solidFill>
              </a:rPr>
              <a:t>Compulsory</a:t>
            </a:r>
            <a:r>
              <a:rPr lang="en-GB" sz="2000" dirty="0"/>
              <a:t> but </a:t>
            </a:r>
            <a:r>
              <a:rPr lang="en-GB" sz="2000" dirty="0">
                <a:solidFill>
                  <a:schemeClr val="accent1"/>
                </a:solidFill>
              </a:rPr>
              <a:t>formative</a:t>
            </a:r>
          </a:p>
          <a:p>
            <a:endParaRPr lang="en-GB" sz="2000" dirty="0"/>
          </a:p>
          <a:p>
            <a:r>
              <a:rPr lang="en-GB" sz="2000" dirty="0"/>
              <a:t>In addition: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Group teaching via Clinical Problem Based Learning (CPBL) discussion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Weekly supervisor meetings to informally gauge knowledge and provide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5765A-FE69-BE4C-B05C-AFB1CD62912B}"/>
              </a:ext>
            </a:extLst>
          </p:cNvPr>
          <p:cNvSpPr txBox="1"/>
          <p:nvPr/>
        </p:nvSpPr>
        <p:spPr>
          <a:xfrm>
            <a:off x="6326706" y="2294671"/>
            <a:ext cx="557784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AFTER PLACEMENT/END OF YEAR</a:t>
            </a:r>
          </a:p>
          <a:p>
            <a:pPr algn="ctr"/>
            <a:endParaRPr lang="en-GB" sz="2000" b="1" u="sng" dirty="0"/>
          </a:p>
          <a:p>
            <a:r>
              <a:rPr lang="en-GB" sz="2000" b="1" dirty="0">
                <a:solidFill>
                  <a:srgbClr val="0070C0"/>
                </a:solidFill>
              </a:rPr>
              <a:t>Summative</a:t>
            </a:r>
            <a:r>
              <a:rPr lang="en-GB" sz="2000" dirty="0"/>
              <a:t>- To measure competence, if ready to progress, discriminate between students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tx1"/>
                </a:solidFill>
              </a:rPr>
              <a:t>Written exam </a:t>
            </a:r>
            <a:r>
              <a:rPr lang="en-GB" sz="2000" dirty="0">
                <a:solidFill>
                  <a:schemeClr val="tx1"/>
                </a:solidFill>
              </a:rPr>
              <a:t>(single best answer questions)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Objective Structure Clinical Examination </a:t>
            </a:r>
            <a:r>
              <a:rPr lang="en-GB" sz="2000" dirty="0"/>
              <a:t>(OSCES)</a:t>
            </a:r>
          </a:p>
          <a:p>
            <a:endParaRPr lang="en-GB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5C23E6-3954-644B-B7D5-D601FA7DCDFE}"/>
              </a:ext>
            </a:extLst>
          </p:cNvPr>
          <p:cNvSpPr/>
          <p:nvPr/>
        </p:nvSpPr>
        <p:spPr>
          <a:xfrm>
            <a:off x="838200" y="365125"/>
            <a:ext cx="1965960" cy="13255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80F6-C880-8440-88E8-74CAEAF2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365125"/>
            <a:ext cx="10302240" cy="1325563"/>
          </a:xfrm>
        </p:spPr>
        <p:txBody>
          <a:bodyPr/>
          <a:lstStyle/>
          <a:p>
            <a:r>
              <a:rPr lang="en-GB" dirty="0"/>
              <a:t>AFTER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DE6E-778F-DD4C-AD14-CDF8AF46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Psychiatry Placements in P-Year</a:t>
            </a:r>
          </a:p>
        </p:txBody>
      </p:sp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26D00-9FA6-AA4B-BFFD-C067A4A540F5}"/>
              </a:ext>
            </a:extLst>
          </p:cNvPr>
          <p:cNvSpPr txBox="1"/>
          <p:nvPr/>
        </p:nvSpPr>
        <p:spPr>
          <a:xfrm>
            <a:off x="640080" y="2294671"/>
            <a:ext cx="5577840" cy="4401205"/>
          </a:xfrm>
          <a:prstGeom prst="rect">
            <a:avLst/>
          </a:prstGeom>
          <a:ln>
            <a:solidFill>
              <a:srgbClr val="00905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DURING PLACEMENT</a:t>
            </a:r>
          </a:p>
          <a:p>
            <a:endParaRPr lang="en-GB" sz="2000" dirty="0"/>
          </a:p>
          <a:p>
            <a:r>
              <a:rPr lang="en-GB" sz="2000" dirty="0"/>
              <a:t>Aiming to match work-based assessments: </a:t>
            </a:r>
            <a:r>
              <a:rPr lang="en-GB" sz="2000" i="1" dirty="0">
                <a:solidFill>
                  <a:srgbClr val="009051"/>
                </a:solidFill>
              </a:rPr>
              <a:t>optional/ </a:t>
            </a:r>
            <a:r>
              <a:rPr lang="en-GB" sz="2000" b="1" dirty="0">
                <a:solidFill>
                  <a:schemeClr val="accent1"/>
                </a:solidFill>
              </a:rPr>
              <a:t>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Buddy work: role-play (OSCE) session </a:t>
            </a:r>
            <a:r>
              <a:rPr lang="en-GB" sz="2000" dirty="0">
                <a:solidFill>
                  <a:schemeClr val="tx1"/>
                </a:solidFill>
              </a:rPr>
              <a:t>(facetime)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Buddy work: presentation session </a:t>
            </a:r>
          </a:p>
          <a:p>
            <a:r>
              <a:rPr lang="en-GB" sz="2000" dirty="0">
                <a:solidFill>
                  <a:schemeClr val="tx1"/>
                </a:solidFill>
              </a:rPr>
              <a:t> (both with structured feedback guide)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Long Case Write up- </a:t>
            </a:r>
            <a:r>
              <a:rPr lang="en-GB" sz="2000" i="1" dirty="0">
                <a:solidFill>
                  <a:srgbClr val="009051"/>
                </a:solidFill>
              </a:rPr>
              <a:t>optional/ </a:t>
            </a:r>
            <a:r>
              <a:rPr lang="en-GB" sz="2000" dirty="0"/>
              <a:t>formative</a:t>
            </a:r>
          </a:p>
          <a:p>
            <a:endParaRPr lang="en-GB" sz="2000" dirty="0"/>
          </a:p>
          <a:p>
            <a:r>
              <a:rPr lang="en-GB" sz="2000" dirty="0"/>
              <a:t>In addition: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Small-group teaching via Case Problem Based Learning (CPBL) discussion on 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Additional ‘pub quiz’ session </a:t>
            </a:r>
            <a:r>
              <a:rPr lang="en-GB" sz="2000" dirty="0"/>
              <a:t>on MS Teams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5765A-FE69-BE4C-B05C-AFB1CD62912B}"/>
              </a:ext>
            </a:extLst>
          </p:cNvPr>
          <p:cNvSpPr txBox="1"/>
          <p:nvPr/>
        </p:nvSpPr>
        <p:spPr>
          <a:xfrm>
            <a:off x="6326706" y="2294671"/>
            <a:ext cx="5577840" cy="2862322"/>
          </a:xfrm>
          <a:prstGeom prst="rect">
            <a:avLst/>
          </a:prstGeom>
          <a:ln>
            <a:solidFill>
              <a:srgbClr val="00905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AFTER PLACEMENT/END OF YEAR</a:t>
            </a:r>
          </a:p>
          <a:p>
            <a:pPr algn="ctr"/>
            <a:endParaRPr lang="en-GB" sz="2000" b="1" u="sng" dirty="0"/>
          </a:p>
          <a:p>
            <a:r>
              <a:rPr lang="en-GB" sz="2000" b="1" dirty="0">
                <a:solidFill>
                  <a:srgbClr val="0070C0"/>
                </a:solidFill>
              </a:rPr>
              <a:t>Summative</a:t>
            </a:r>
            <a:r>
              <a:rPr lang="en-GB" sz="2000" dirty="0"/>
              <a:t>- To measure competence, if ready to progress, discriminate between students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Written exam </a:t>
            </a:r>
            <a:r>
              <a:rPr lang="en-GB" sz="2000" dirty="0"/>
              <a:t>(single best answer questions)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Objective Structure Clinical Examination </a:t>
            </a:r>
            <a:r>
              <a:rPr lang="en-GB" sz="2000" dirty="0"/>
              <a:t>(OSCES)</a:t>
            </a:r>
          </a:p>
          <a:p>
            <a:endParaRPr lang="en-GB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8F71D-B40A-8341-BB14-750D55F6EE35}"/>
              </a:ext>
            </a:extLst>
          </p:cNvPr>
          <p:cNvSpPr/>
          <p:nvPr/>
        </p:nvSpPr>
        <p:spPr>
          <a:xfrm>
            <a:off x="838200" y="365125"/>
            <a:ext cx="1965960" cy="1325563"/>
          </a:xfrm>
          <a:prstGeom prst="ellipse">
            <a:avLst/>
          </a:prstGeom>
          <a:noFill/>
          <a:ln>
            <a:solidFill>
              <a:srgbClr val="0090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580EDC-F6D4-A943-88C5-99942A088291}"/>
              </a:ext>
            </a:extLst>
          </p:cNvPr>
          <p:cNvCxnSpPr>
            <a:cxnSpLocks/>
          </p:cNvCxnSpPr>
          <p:nvPr/>
        </p:nvCxnSpPr>
        <p:spPr>
          <a:xfrm>
            <a:off x="6505374" y="4424324"/>
            <a:ext cx="4848426" cy="4162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B03138-2FAC-B14F-A5B5-292976AA65DE}"/>
              </a:ext>
            </a:extLst>
          </p:cNvPr>
          <p:cNvCxnSpPr>
            <a:cxnSpLocks/>
          </p:cNvCxnSpPr>
          <p:nvPr/>
        </p:nvCxnSpPr>
        <p:spPr>
          <a:xfrm flipV="1">
            <a:off x="6505374" y="4430157"/>
            <a:ext cx="4848426" cy="4103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0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26D00-9FA6-AA4B-BFFD-C067A4A540F5}"/>
              </a:ext>
            </a:extLst>
          </p:cNvPr>
          <p:cNvSpPr txBox="1"/>
          <p:nvPr/>
        </p:nvSpPr>
        <p:spPr>
          <a:xfrm>
            <a:off x="502528" y="419345"/>
            <a:ext cx="6427068" cy="4401205"/>
          </a:xfrm>
          <a:prstGeom prst="rect">
            <a:avLst/>
          </a:prstGeom>
          <a:ln>
            <a:solidFill>
              <a:srgbClr val="00905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DURING PLACEMENT</a:t>
            </a:r>
          </a:p>
          <a:p>
            <a:endParaRPr lang="en-GB" sz="2000" dirty="0"/>
          </a:p>
          <a:p>
            <a:r>
              <a:rPr lang="en-GB" sz="2000" dirty="0"/>
              <a:t>Aiming to match work-based assessments: </a:t>
            </a:r>
            <a:r>
              <a:rPr lang="en-GB" sz="2000" i="1" dirty="0">
                <a:solidFill>
                  <a:srgbClr val="009051"/>
                </a:solidFill>
              </a:rPr>
              <a:t>optional/ </a:t>
            </a:r>
            <a:r>
              <a:rPr lang="en-GB" sz="2000" b="1" dirty="0">
                <a:solidFill>
                  <a:schemeClr val="accent1"/>
                </a:solidFill>
              </a:rPr>
              <a:t>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Buddy work: role-play (OSCE) session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Buddy work: presentation session </a:t>
            </a:r>
          </a:p>
          <a:p>
            <a:r>
              <a:rPr lang="en-GB" sz="2000" dirty="0">
                <a:solidFill>
                  <a:schemeClr val="tx1"/>
                </a:solidFill>
              </a:rPr>
              <a:t> (both with structured feedback guide)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Long Case Write up- </a:t>
            </a:r>
            <a:r>
              <a:rPr lang="en-GB" sz="2000" i="1" dirty="0">
                <a:solidFill>
                  <a:srgbClr val="009051"/>
                </a:solidFill>
              </a:rPr>
              <a:t>optional/ </a:t>
            </a:r>
            <a:r>
              <a:rPr lang="en-GB" sz="2000" dirty="0"/>
              <a:t>formative</a:t>
            </a:r>
          </a:p>
          <a:p>
            <a:endParaRPr lang="en-GB" sz="2000" dirty="0"/>
          </a:p>
          <a:p>
            <a:r>
              <a:rPr lang="en-GB" sz="2000" dirty="0"/>
              <a:t>In addition: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Group teaching via Case Problem Based Learning (CPBL) discussion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Additional ‘pub quiz’ session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9EF18-3E3A-C647-955F-D97538F162EE}"/>
              </a:ext>
            </a:extLst>
          </p:cNvPr>
          <p:cNvSpPr txBox="1"/>
          <p:nvPr/>
        </p:nvSpPr>
        <p:spPr>
          <a:xfrm>
            <a:off x="95314" y="5280089"/>
            <a:ext cx="11909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Aiming to continue opportunities for students to receive feedback which can be: </a:t>
            </a:r>
            <a:r>
              <a:rPr lang="en-GB" sz="2200" i="1" dirty="0"/>
              <a:t>detailed, constructive, timely, received and attended to </a:t>
            </a:r>
            <a:r>
              <a:rPr lang="en-GB" sz="1400" dirty="0"/>
              <a:t>(1)</a:t>
            </a:r>
            <a:r>
              <a:rPr lang="en-GB" sz="2200" dirty="0"/>
              <a:t>, to encourage student self-regulation, motivation, improvement. </a:t>
            </a:r>
          </a:p>
          <a:p>
            <a:r>
              <a:rPr lang="en-GB" sz="2200" dirty="0">
                <a:effectLst/>
              </a:rPr>
              <a:t> </a:t>
            </a:r>
          </a:p>
          <a:p>
            <a:r>
              <a:rPr lang="en-GB" sz="2200" dirty="0"/>
              <a:t>Aiming to still cover threshold concepts, key for transformative learning</a:t>
            </a:r>
            <a:r>
              <a:rPr lang="en-GB" sz="1400" dirty="0"/>
              <a:t> (7)</a:t>
            </a:r>
            <a:endParaRPr lang="en-GB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13383-9D3E-A74D-9D63-9179E8D21DC2}"/>
              </a:ext>
            </a:extLst>
          </p:cNvPr>
          <p:cNvSpPr txBox="1"/>
          <p:nvPr/>
        </p:nvSpPr>
        <p:spPr>
          <a:xfrm>
            <a:off x="7086600" y="873168"/>
            <a:ext cx="131064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Using peers as assessors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B67E08-E70E-A444-89FD-FAF33FD9C714}"/>
              </a:ext>
            </a:extLst>
          </p:cNvPr>
          <p:cNvCxnSpPr>
            <a:cxnSpLocks/>
          </p:cNvCxnSpPr>
          <p:nvPr/>
        </p:nvCxnSpPr>
        <p:spPr>
          <a:xfrm flipH="1">
            <a:off x="4819973" y="1057834"/>
            <a:ext cx="2266627" cy="10525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12BF47-807C-EB42-8D27-0A0293F57A7E}"/>
              </a:ext>
            </a:extLst>
          </p:cNvPr>
          <p:cNvSpPr txBox="1"/>
          <p:nvPr/>
        </p:nvSpPr>
        <p:spPr>
          <a:xfrm>
            <a:off x="6050280" y="2049101"/>
            <a:ext cx="2211906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Video cases- 1 of 3, standardised cases for easy marking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00A061-5B57-AB41-B200-6E2CC5F89F8E}"/>
              </a:ext>
            </a:extLst>
          </p:cNvPr>
          <p:cNvCxnSpPr>
            <a:cxnSpLocks/>
          </p:cNvCxnSpPr>
          <p:nvPr/>
        </p:nvCxnSpPr>
        <p:spPr>
          <a:xfrm flipH="1">
            <a:off x="4967776" y="2834640"/>
            <a:ext cx="1052025" cy="330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2576EC-2F6C-594B-9CA8-4C334ECAE319}"/>
              </a:ext>
            </a:extLst>
          </p:cNvPr>
          <p:cNvSpPr txBox="1"/>
          <p:nvPr/>
        </p:nvSpPr>
        <p:spPr>
          <a:xfrm>
            <a:off x="8262186" y="1958405"/>
            <a:ext cx="3148362" cy="12464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Templates, model answers, other letter examples , clear criteria</a:t>
            </a:r>
          </a:p>
          <a:p>
            <a:endParaRPr lang="en-GB" sz="700" dirty="0">
              <a:solidFill>
                <a:srgbClr val="C00000"/>
              </a:solidFill>
            </a:endParaRPr>
          </a:p>
          <a:p>
            <a:r>
              <a:rPr lang="en-GB" sz="1400" dirty="0">
                <a:solidFill>
                  <a:srgbClr val="C00000"/>
                </a:solidFill>
              </a:rPr>
              <a:t>transparency, constructive alignment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1F411-032F-3C4B-A97E-84BA99C9D7C7}"/>
              </a:ext>
            </a:extLst>
          </p:cNvPr>
          <p:cNvSpPr txBox="1"/>
          <p:nvPr/>
        </p:nvSpPr>
        <p:spPr>
          <a:xfrm>
            <a:off x="7427394" y="3630677"/>
            <a:ext cx="43358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Students to gauge their own learning based on answers and scores- will depend on engagement/ motivation</a:t>
            </a:r>
          </a:p>
          <a:p>
            <a:r>
              <a:rPr lang="en-GB" b="1" u="sng" dirty="0">
                <a:solidFill>
                  <a:srgbClr val="C00000"/>
                </a:solidFill>
              </a:rPr>
              <a:t>Helps continue focus for written exam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2CE395-1AA5-5D48-8798-86B826B1E06C}"/>
              </a:ext>
            </a:extLst>
          </p:cNvPr>
          <p:cNvCxnSpPr>
            <a:cxnSpLocks/>
          </p:cNvCxnSpPr>
          <p:nvPr/>
        </p:nvCxnSpPr>
        <p:spPr>
          <a:xfrm flipH="1">
            <a:off x="5953286" y="3872284"/>
            <a:ext cx="1474109" cy="677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7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CA2A29-40F2-1B44-833B-E0DD1BA15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0" t="27391" r="17953" b="27078"/>
          <a:stretch/>
        </p:blipFill>
        <p:spPr>
          <a:xfrm>
            <a:off x="6019800" y="1750543"/>
            <a:ext cx="5695657" cy="3611881"/>
          </a:xfrm>
        </p:spPr>
      </p:pic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4918F-D879-4B48-9834-D2EB1940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2" t="18445" r="20952" b="10223"/>
          <a:stretch/>
        </p:blipFill>
        <p:spPr>
          <a:xfrm>
            <a:off x="198119" y="626734"/>
            <a:ext cx="5707745" cy="61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BA784-46FB-8044-9C0E-87EEFDE6D976}"/>
              </a:ext>
            </a:extLst>
          </p:cNvPr>
          <p:cNvSpPr txBox="1"/>
          <p:nvPr/>
        </p:nvSpPr>
        <p:spPr>
          <a:xfrm>
            <a:off x="306608" y="227502"/>
            <a:ext cx="29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BUDDY WORK</a:t>
            </a:r>
          </a:p>
        </p:txBody>
      </p:sp>
    </p:spTree>
    <p:extLst>
      <p:ext uri="{BB962C8B-B14F-4D97-AF65-F5344CB8AC3E}">
        <p14:creationId xmlns:p14="http://schemas.microsoft.com/office/powerpoint/2010/main" val="24035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CA2A29-40F2-1B44-833B-E0DD1BA15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0" t="27391" r="17953" b="27078"/>
          <a:stretch/>
        </p:blipFill>
        <p:spPr>
          <a:xfrm>
            <a:off x="6019800" y="1750543"/>
            <a:ext cx="5695657" cy="3611881"/>
          </a:xfrm>
        </p:spPr>
      </p:pic>
      <p:pic>
        <p:nvPicPr>
          <p:cNvPr id="4" name="Picture 3" descr="H:\Suicide Awareness\image.jpg">
            <a:extLst>
              <a:ext uri="{FF2B5EF4-FFF2-40B4-BE49-F238E27FC236}">
                <a16:creationId xmlns:a16="http://schemas.microsoft.com/office/drawing/2014/main" id="{9D8BD30A-4201-7E48-A654-D8EDAFB73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74" y="365125"/>
            <a:ext cx="2712472" cy="13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4918F-D879-4B48-9834-D2EB1940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2" t="18445" r="20952" b="10223"/>
          <a:stretch/>
        </p:blipFill>
        <p:spPr>
          <a:xfrm>
            <a:off x="198119" y="626734"/>
            <a:ext cx="5707745" cy="61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BA784-46FB-8044-9C0E-87EEFDE6D976}"/>
              </a:ext>
            </a:extLst>
          </p:cNvPr>
          <p:cNvSpPr txBox="1"/>
          <p:nvPr/>
        </p:nvSpPr>
        <p:spPr>
          <a:xfrm>
            <a:off x="306608" y="227502"/>
            <a:ext cx="29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sto MT" panose="02040603050505030304" pitchFamily="18" charset="77"/>
              </a:rPr>
              <a:t>BUDDY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A95B0-D971-4F45-A762-48E823F10C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1" t="19209" r="8973" b="8927"/>
          <a:stretch/>
        </p:blipFill>
        <p:spPr>
          <a:xfrm>
            <a:off x="3487118" y="365125"/>
            <a:ext cx="7547674" cy="5286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035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1208</Words>
  <Application>Microsoft Office PowerPoint</Application>
  <PresentationFormat>Widescreen</PresentationFormat>
  <Paragraphs>166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ASSESSMENTS MOVED ONLINE AT SGUL</vt:lpstr>
      <vt:lpstr>OUTLINE OF SESSION</vt:lpstr>
      <vt:lpstr>ASSESSMENT AIMS &amp; APPROACH</vt:lpstr>
      <vt:lpstr>WHAT TO ASSESS?</vt:lpstr>
      <vt:lpstr>BEFORE COVID-19</vt:lpstr>
      <vt:lpstr>AFTER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Educator reflections:</vt:lpstr>
      <vt:lpstr>Educator improvement ideas:</vt:lpstr>
      <vt:lpstr>Student perspectives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ASSESSMENTS MOVED ONLINE AT SGUL</dc:title>
  <dc:creator>Isabel Mark</dc:creator>
  <cp:lastModifiedBy>Isabel Mark</cp:lastModifiedBy>
  <cp:revision>66</cp:revision>
  <dcterms:created xsi:type="dcterms:W3CDTF">2020-07-13T20:23:58Z</dcterms:created>
  <dcterms:modified xsi:type="dcterms:W3CDTF">2020-10-27T21:27:39Z</dcterms:modified>
</cp:coreProperties>
</file>